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10/6/2020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7" y="1120462"/>
            <a:ext cx="7766936" cy="2930374"/>
          </a:xfrm>
        </p:spPr>
        <p:txBody>
          <a:bodyPr/>
          <a:lstStyle/>
          <a:p>
            <a:pPr algn="ctr"/>
            <a:r>
              <a:rPr lang="kk-KZ" sz="3600" b="1" i="1" dirty="0">
                <a:latin typeface="Times New Roman" panose="02020603050405020304" pitchFamily="18" charset="0"/>
                <a:cs typeface="Times New Roman" panose="02020603050405020304" pitchFamily="18" charset="0"/>
              </a:rPr>
              <a:t>Тақырып 4  </a:t>
            </a:r>
            <a:r>
              <a:rPr lang="kk-KZ" sz="3600" b="1" i="1" dirty="0" smtClean="0">
                <a:latin typeface="Times New Roman" panose="02020603050405020304" pitchFamily="18" charset="0"/>
                <a:cs typeface="Times New Roman" panose="02020603050405020304" pitchFamily="18" charset="0"/>
              </a:rPr>
              <a:t/>
            </a:r>
            <a:br>
              <a:rPr lang="kk-KZ" sz="3600" b="1" i="1" dirty="0" smtClean="0">
                <a:latin typeface="Times New Roman" panose="02020603050405020304" pitchFamily="18" charset="0"/>
                <a:cs typeface="Times New Roman" panose="02020603050405020304" pitchFamily="18" charset="0"/>
              </a:rPr>
            </a:br>
            <a:r>
              <a:rPr lang="kk-KZ" sz="3600" b="1" i="1" u="sng" dirty="0" smtClean="0">
                <a:solidFill>
                  <a:srgbClr val="FF0000"/>
                </a:solidFill>
                <a:latin typeface="Times New Roman" panose="02020603050405020304" pitchFamily="18" charset="0"/>
                <a:cs typeface="Times New Roman" panose="02020603050405020304" pitchFamily="18" charset="0"/>
              </a:rPr>
              <a:t>Бизнесті бағалаудың </a:t>
            </a:r>
            <a:r>
              <a:rPr lang="kk-KZ" sz="3600" b="1" i="1" u="sng" dirty="0">
                <a:solidFill>
                  <a:srgbClr val="FF0000"/>
                </a:solidFill>
                <a:latin typeface="Times New Roman" panose="02020603050405020304" pitchFamily="18" charset="0"/>
                <a:cs typeface="Times New Roman" panose="02020603050405020304" pitchFamily="18" charset="0"/>
              </a:rPr>
              <a:t>салыстырмалы әдісі.</a:t>
            </a:r>
            <a:r>
              <a:rPr lang="ru-RU" sz="3600" i="1" u="sng" dirty="0">
                <a:solidFill>
                  <a:srgbClr val="FF0000"/>
                </a:solidFill>
                <a:latin typeface="Times New Roman" panose="02020603050405020304" pitchFamily="18" charset="0"/>
                <a:cs typeface="Times New Roman" panose="02020603050405020304" pitchFamily="18" charset="0"/>
              </a:rPr>
              <a:t/>
            </a:r>
            <a:br>
              <a:rPr lang="ru-RU" sz="3600" i="1" u="sng" dirty="0">
                <a:solidFill>
                  <a:srgbClr val="FF0000"/>
                </a:solidFill>
                <a:latin typeface="Times New Roman" panose="02020603050405020304" pitchFamily="18" charset="0"/>
                <a:cs typeface="Times New Roman" panose="02020603050405020304" pitchFamily="18" charset="0"/>
              </a:rPr>
            </a:br>
            <a:endParaRPr lang="ru-RU" sz="3600" i="1" u="sng"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normAutofit/>
          </a:bodyPr>
          <a:lstStyle/>
          <a:p>
            <a:r>
              <a:rPr lang="kk-KZ" sz="2400" b="1" i="1" u="sng" dirty="0" smtClean="0">
                <a:solidFill>
                  <a:schemeClr val="accent1">
                    <a:lumMod val="75000"/>
                  </a:schemeClr>
                </a:solidFill>
                <a:latin typeface="Times New Roman" panose="02020603050405020304" pitchFamily="18" charset="0"/>
                <a:cs typeface="Times New Roman" panose="02020603050405020304" pitchFamily="18" charset="0"/>
              </a:rPr>
              <a:t>Дәріскер: Сагидолдина А.Ж.</a:t>
            </a:r>
            <a:endParaRPr lang="ru-RU" sz="2400" b="1" i="1" u="sng"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7683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u="sng" dirty="0" smtClean="0">
                <a:latin typeface="Times New Roman" panose="02020603050405020304" pitchFamily="18" charset="0"/>
                <a:cs typeface="Times New Roman" panose="02020603050405020304" pitchFamily="18" charset="0"/>
              </a:rPr>
              <a:t>Қарастырылатын сұрақтар:</a:t>
            </a:r>
            <a:endParaRPr lang="ru-RU" b="1" i="1" u="sng"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sz="2400" i="1" dirty="0" smtClean="0">
                <a:latin typeface="Times New Roman" panose="02020603050405020304" pitchFamily="18" charset="0"/>
                <a:cs typeface="Times New Roman" panose="02020603050405020304" pitchFamily="18" charset="0"/>
              </a:rPr>
              <a:t>1.Бизнесті </a:t>
            </a:r>
            <a:r>
              <a:rPr lang="kk-KZ" sz="2400" i="1" dirty="0">
                <a:latin typeface="Times New Roman" panose="02020603050405020304" pitchFamily="18" charset="0"/>
                <a:cs typeface="Times New Roman" panose="02020603050405020304" pitchFamily="18" charset="0"/>
              </a:rPr>
              <a:t>бағалауда </a:t>
            </a:r>
            <a:r>
              <a:rPr lang="kk-KZ" sz="2400" i="1" dirty="0" smtClean="0">
                <a:latin typeface="Times New Roman" panose="02020603050405020304" pitchFamily="18" charset="0"/>
                <a:cs typeface="Times New Roman" panose="02020603050405020304" pitchFamily="18" charset="0"/>
              </a:rPr>
              <a:t>салыстырмалы тәсілдің </a:t>
            </a:r>
            <a:r>
              <a:rPr lang="kk-KZ" sz="2400" i="1" dirty="0">
                <a:latin typeface="Times New Roman" panose="02020603050405020304" pitchFamily="18" charset="0"/>
                <a:cs typeface="Times New Roman" panose="02020603050405020304" pitchFamily="18" charset="0"/>
              </a:rPr>
              <a:t>мәні.</a:t>
            </a:r>
            <a:endParaRPr lang="ru-RU" sz="2400" dirty="0">
              <a:latin typeface="Times New Roman" panose="02020603050405020304" pitchFamily="18" charset="0"/>
              <a:cs typeface="Times New Roman" panose="02020603050405020304" pitchFamily="18" charset="0"/>
            </a:endParaRPr>
          </a:p>
          <a:p>
            <a:r>
              <a:rPr lang="kk-KZ" sz="2400" i="1" dirty="0" smtClean="0">
                <a:latin typeface="Times New Roman" panose="02020603050405020304" pitchFamily="18" charset="0"/>
                <a:cs typeface="Times New Roman" panose="02020603050405020304" pitchFamily="18" charset="0"/>
              </a:rPr>
              <a:t>2.Бизнесті </a:t>
            </a:r>
            <a:r>
              <a:rPr lang="kk-KZ" sz="2400" i="1" dirty="0">
                <a:latin typeface="Times New Roman" panose="02020603050405020304" pitchFamily="18" charset="0"/>
                <a:cs typeface="Times New Roman" panose="02020603050405020304" pitchFamily="18" charset="0"/>
              </a:rPr>
              <a:t>бағалаудағы салыстырмалы </a:t>
            </a:r>
            <a:r>
              <a:rPr lang="kk-KZ" sz="2400" i="1" dirty="0" smtClean="0">
                <a:latin typeface="Times New Roman" panose="02020603050405020304" pitchFamily="18" charset="0"/>
                <a:cs typeface="Times New Roman" panose="02020603050405020304" pitchFamily="18" charset="0"/>
              </a:rPr>
              <a:t>тәсілдің </a:t>
            </a:r>
            <a:r>
              <a:rPr lang="kk-KZ" sz="2400" i="1" dirty="0">
                <a:latin typeface="Times New Roman" panose="02020603050405020304" pitchFamily="18" charset="0"/>
                <a:cs typeface="Times New Roman" panose="02020603050405020304" pitchFamily="18" charset="0"/>
              </a:rPr>
              <a:t>негізгі әдістері</a:t>
            </a:r>
            <a:endParaRPr lang="ru-RU" sz="2400" dirty="0">
              <a:latin typeface="Times New Roman" panose="02020603050405020304" pitchFamily="18" charset="0"/>
              <a:cs typeface="Times New Roman" panose="02020603050405020304" pitchFamily="18" charset="0"/>
            </a:endParaRPr>
          </a:p>
          <a:p>
            <a:r>
              <a:rPr lang="kk-KZ" sz="2400" i="1" dirty="0" smtClean="0">
                <a:latin typeface="Times New Roman" panose="02020603050405020304" pitchFamily="18" charset="0"/>
                <a:cs typeface="Times New Roman" panose="02020603050405020304" pitchFamily="18" charset="0"/>
              </a:rPr>
              <a:t>3.Салыстырмалы тәсілдің  </a:t>
            </a:r>
            <a:r>
              <a:rPr lang="kk-KZ" sz="2400" i="1" dirty="0">
                <a:latin typeface="Times New Roman" panose="02020603050405020304" pitchFamily="18" charset="0"/>
                <a:cs typeface="Times New Roman" panose="02020603050405020304" pitchFamily="18" charset="0"/>
              </a:rPr>
              <a:t>бағалық  мультипликаторлар  </a:t>
            </a:r>
            <a:endParaRPr lang="ru-RU" sz="2400" dirty="0">
              <a:latin typeface="Times New Roman" panose="02020603050405020304" pitchFamily="18" charset="0"/>
              <a:cs typeface="Times New Roman" panose="02020603050405020304" pitchFamily="18" charset="0"/>
            </a:endParaRPr>
          </a:p>
          <a:p>
            <a:pPr marL="0" indent="0">
              <a:buNone/>
            </a:pPr>
            <a:r>
              <a:rPr lang="kk-KZ" dirty="0"/>
              <a:t> </a:t>
            </a:r>
            <a:endParaRPr lang="ru-RU" dirty="0"/>
          </a:p>
          <a:p>
            <a:endParaRPr lang="ru-RU" dirty="0"/>
          </a:p>
        </p:txBody>
      </p:sp>
    </p:spTree>
    <p:extLst>
      <p:ext uri="{BB962C8B-B14F-4D97-AF65-F5344CB8AC3E}">
        <p14:creationId xmlns:p14="http://schemas.microsoft.com/office/powerpoint/2010/main" val="3480358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700" b="1" i="1" dirty="0">
                <a:latin typeface="Times New Roman" panose="02020603050405020304" pitchFamily="18" charset="0"/>
                <a:cs typeface="Times New Roman" panose="02020603050405020304" pitchFamily="18" charset="0"/>
              </a:rPr>
              <a:t>Бизнесті бағалауда салыстырмалы әдісінің мәні.</a:t>
            </a:r>
            <a:r>
              <a:rPr lang="ru-RU" dirty="0"/>
              <a:t/>
            </a:r>
            <a:br>
              <a:rPr lang="ru-RU" dirty="0"/>
            </a:br>
            <a:endParaRPr lang="ru-RU" dirty="0"/>
          </a:p>
        </p:txBody>
      </p:sp>
      <p:pic>
        <p:nvPicPr>
          <p:cNvPr id="13" name="Объект 12"/>
          <p:cNvPicPr>
            <a:picLocks noGrp="1" noChangeAspect="1"/>
          </p:cNvPicPr>
          <p:nvPr>
            <p:ph idx="1"/>
          </p:nvPr>
        </p:nvPicPr>
        <p:blipFill>
          <a:blip r:embed="rId2"/>
          <a:stretch>
            <a:fillRect/>
          </a:stretch>
        </p:blipFill>
        <p:spPr>
          <a:xfrm>
            <a:off x="270455" y="1930399"/>
            <a:ext cx="9388699" cy="3684789"/>
          </a:xfrm>
          <a:prstGeom prst="rect">
            <a:avLst/>
          </a:prstGeom>
        </p:spPr>
      </p:pic>
    </p:spTree>
    <p:extLst>
      <p:ext uri="{BB962C8B-B14F-4D97-AF65-F5344CB8AC3E}">
        <p14:creationId xmlns:p14="http://schemas.microsoft.com/office/powerpoint/2010/main" val="1973769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63639"/>
            <a:ext cx="8596668" cy="5577723"/>
          </a:xfrm>
        </p:spPr>
        <p:txBody>
          <a:bodyPr>
            <a:normAutofit/>
          </a:bodyPr>
          <a:lstStyle/>
          <a:p>
            <a:pPr marL="0" indent="0" algn="just">
              <a:buNone/>
            </a:pPr>
            <a:r>
              <a:rPr lang="kk-KZ" sz="2400" i="1" dirty="0" smtClean="0">
                <a:latin typeface="Times New Roman" panose="02020603050405020304" pitchFamily="18" charset="0"/>
                <a:cs typeface="Times New Roman" panose="02020603050405020304" pitchFamily="18" charset="0"/>
              </a:rPr>
              <a:t>	Салыстырмалы  </a:t>
            </a:r>
            <a:r>
              <a:rPr lang="kk-KZ" sz="2400" dirty="0">
                <a:latin typeface="Times New Roman" panose="02020603050405020304" pitchFamily="18" charset="0"/>
                <a:cs typeface="Times New Roman" panose="02020603050405020304" pitchFamily="18" charset="0"/>
              </a:rPr>
              <a:t>тәсіл</a:t>
            </a:r>
            <a:r>
              <a:rPr lang="kk-KZ" sz="2400" i="1" dirty="0">
                <a:latin typeface="Times New Roman" panose="02020603050405020304" pitchFamily="18" charset="0"/>
                <a:cs typeface="Times New Roman" panose="02020603050405020304" pitchFamily="18" charset="0"/>
              </a:rPr>
              <a:t> белсенді рыноктың объектісі  ретінде қолданылады.Баға ең бірінші сападан тұрады. Қазіргі түсімді қолданудың сатудағы объектісі Бұларға қосылады:экономикалық мінездеме,сатудағы тұрақтылығы,сату шарты және қаржылай шарт. </a:t>
            </a:r>
            <a:endParaRPr lang="kk-KZ" sz="2400" i="1" dirty="0" smtClean="0">
              <a:latin typeface="Times New Roman" panose="02020603050405020304" pitchFamily="18" charset="0"/>
              <a:cs typeface="Times New Roman" panose="02020603050405020304" pitchFamily="18" charset="0"/>
            </a:endParaRPr>
          </a:p>
          <a:p>
            <a:pPr marL="0" indent="0" algn="just">
              <a:buNone/>
            </a:pPr>
            <a:r>
              <a:rPr lang="kk-KZ" sz="2400" i="1" dirty="0">
                <a:latin typeface="Times New Roman" panose="02020603050405020304" pitchFamily="18" charset="0"/>
                <a:cs typeface="Times New Roman" panose="02020603050405020304" pitchFamily="18" charset="0"/>
              </a:rPr>
              <a:t>	</a:t>
            </a:r>
            <a:r>
              <a:rPr lang="kk-KZ" sz="2400" i="1" dirty="0" smtClean="0">
                <a:latin typeface="Times New Roman" panose="02020603050405020304" pitchFamily="18" charset="0"/>
                <a:cs typeface="Times New Roman" panose="02020603050405020304" pitchFamily="18" charset="0"/>
              </a:rPr>
              <a:t>Бұндай </a:t>
            </a:r>
            <a:r>
              <a:rPr lang="kk-KZ" sz="2400" i="1" dirty="0">
                <a:latin typeface="Times New Roman" panose="02020603050405020304" pitchFamily="18" charset="0"/>
                <a:cs typeface="Times New Roman" panose="02020603050405020304" pitchFamily="18" charset="0"/>
              </a:rPr>
              <a:t>кіріс мынадай жағдайда төмендейді: шарт аз болса, оларды аяқтауды және оларды бағалаудың мерзімді рыноктағы,өйткені рыноктың бағадағы түсуін көрсетеді.Салыстырмалы </a:t>
            </a:r>
            <a:r>
              <a:rPr lang="kk-KZ" sz="2400" dirty="0">
                <a:latin typeface="Times New Roman" panose="02020603050405020304" pitchFamily="18" charset="0"/>
                <a:cs typeface="Times New Roman" panose="02020603050405020304" pitchFamily="18" charset="0"/>
              </a:rPr>
              <a:t>тәсіл</a:t>
            </a:r>
            <a:r>
              <a:rPr lang="kk-KZ" sz="2400" i="1" dirty="0">
                <a:latin typeface="Times New Roman" panose="02020603050405020304" pitchFamily="18" charset="0"/>
                <a:cs typeface="Times New Roman" panose="02020603050405020304" pitchFamily="18" charset="0"/>
              </a:rPr>
              <a:t> бағаны ауыстыру ретінде қарастырылады.Салыстырмалы объектінің  бағалау кәсібі нгегізінде олардың арасында әр түрлі баға, сондықтан бағалау қаже</a:t>
            </a:r>
            <a:r>
              <a:rPr lang="kk-KZ" sz="2400" dirty="0">
                <a:latin typeface="Times New Roman" panose="02020603050405020304" pitchFamily="18" charset="0"/>
                <a:cs typeface="Times New Roman" panose="02020603050405020304" pitchFamily="18" charset="0"/>
              </a:rPr>
              <a:t>т</a:t>
            </a:r>
            <a:r>
              <a:rPr lang="kk-KZ" sz="2400" i="1"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pPr algn="just"/>
            <a:endParaRPr lang="ru-RU" dirty="0"/>
          </a:p>
        </p:txBody>
      </p:sp>
    </p:spTree>
    <p:extLst>
      <p:ext uri="{BB962C8B-B14F-4D97-AF65-F5344CB8AC3E}">
        <p14:creationId xmlns:p14="http://schemas.microsoft.com/office/powerpoint/2010/main" val="685045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800" b="1" i="1" dirty="0">
                <a:latin typeface="Times New Roman" panose="02020603050405020304" pitchFamily="18" charset="0"/>
                <a:cs typeface="Times New Roman" panose="02020603050405020304" pitchFamily="18" charset="0"/>
              </a:rPr>
              <a:t>2.Бизнесті бағалаудағы салыстырмалы тәсілның негізгі әдістері</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687133"/>
            <a:ext cx="8596668" cy="4354230"/>
          </a:xfrm>
        </p:spPr>
        <p:txBody>
          <a:bodyPr/>
          <a:lstStyle/>
          <a:p>
            <a:r>
              <a:rPr lang="kk-KZ" i="1" dirty="0">
                <a:latin typeface="Times New Roman" panose="02020603050405020304" pitchFamily="18" charset="0"/>
                <a:cs typeface="Times New Roman" panose="02020603050405020304" pitchFamily="18" charset="0"/>
              </a:rPr>
              <a:t>Салыстырмалы кәсіптегі бағалауды үш әдіспен айыруға болады. Капитал әдісінің рыногы; компаниялардың сараптама әдісі.өсу коэффикциенті.</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Нарық капиталының әдісі (аналог-серіктестік әдісі) ашық нарықпен ұйымдастырылған жеке акцияның құнды келісімімен қалыптасады.  Салыстырудың негізі болып ашық типті акционерлік қоғамның өтімі жеткілікті акция құны болып табылады. Бұл әдіс миноритарлық акция пакетін бағалау үшін қолданылады. </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Құнды заттар бағасының мәліметтеріне,  бағаланатын өнеркәсіптің кіріс және ақша ағынына сүйене отырып, оның бағасын осы көрсеткіштердің аналогтық көрсеткіштерінің қатынасымен және ұқсас өнеркәсіптің (сол салаға қатысты) акция  құнымен анықталады.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042592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i="1" u="sng" dirty="0">
                <a:solidFill>
                  <a:srgbClr val="FF0000"/>
                </a:solidFill>
                <a:latin typeface="Times New Roman" panose="02020603050405020304" pitchFamily="18" charset="0"/>
                <a:cs typeface="Times New Roman" panose="02020603050405020304" pitchFamily="18" charset="0"/>
              </a:rPr>
              <a:t>Нарық капиталының алгоритм әдісі келесіге келтіріледі.</a:t>
            </a:r>
            <a:r>
              <a:rPr lang="ru-RU" i="1" u="sng" dirty="0">
                <a:solidFill>
                  <a:srgbClr val="FF0000"/>
                </a:solidFill>
                <a:latin typeface="Times New Roman" panose="02020603050405020304" pitchFamily="18" charset="0"/>
                <a:cs typeface="Times New Roman" panose="02020603050405020304" pitchFamily="18" charset="0"/>
              </a:rPr>
              <a:t/>
            </a:r>
            <a:br>
              <a:rPr lang="ru-RU" i="1" u="sng" dirty="0">
                <a:solidFill>
                  <a:srgbClr val="FF0000"/>
                </a:solidFill>
                <a:latin typeface="Times New Roman" panose="02020603050405020304" pitchFamily="18" charset="0"/>
                <a:cs typeface="Times New Roman" panose="02020603050405020304" pitchFamily="18" charset="0"/>
              </a:rPr>
            </a:br>
            <a:endParaRPr lang="ru-RU" i="1"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sz="2000" dirty="0">
                <a:latin typeface="Times New Roman" panose="02020603050405020304" pitchFamily="18" charset="0"/>
                <a:cs typeface="Times New Roman" panose="02020603050405020304" pitchFamily="18" charset="0"/>
              </a:rPr>
              <a:t>Аналогтық- компания тізімі (бағасы келісілген нарықтық қор акциялары) салалық жабдықтарды есепке алумен, компания көлемімен, капитал құрылымымен, өтім және сатып алу нарығымен, өнеркәсіптің тіршілік циклы сатысымен, аумақтық қажеттіліктермен  және т.б қалыптасады. </a:t>
            </a:r>
            <a:endParaRPr lang="ru-RU" sz="2000" dirty="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Келісім </a:t>
            </a:r>
            <a:r>
              <a:rPr lang="kk-KZ" sz="2000" dirty="0">
                <a:latin typeface="Times New Roman" panose="02020603050405020304" pitchFamily="18" charset="0"/>
                <a:cs typeface="Times New Roman" panose="02020603050405020304" pitchFamily="18" charset="0"/>
              </a:rPr>
              <a:t>тәсілі салыстырмалы бағаланатын  жүз пайыздық өнеркәсіптік акция пакеттерімен немесе бақылау акция пакеттерімен келісім шарт мәліметтерін қолдану жорамалданған.  Нақты келісім тәсілін қолдану құн көрсеткіші жүзпайыздық немесе бақылау акция пакеттерінің құнын бейнелейді.</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735147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400" u="sng" dirty="0">
                <a:solidFill>
                  <a:srgbClr val="FF0000"/>
                </a:solidFill>
                <a:latin typeface="Times New Roman" panose="02020603050405020304" pitchFamily="18" charset="0"/>
                <a:cs typeface="Times New Roman" panose="02020603050405020304" pitchFamily="18" charset="0"/>
              </a:rPr>
              <a:t>Аналог-компания және келісім тәсілі өнеркәсіпті бағалау үрдісі келесі негізгі сатылардан тұрады:</a:t>
            </a:r>
            <a:r>
              <a:rPr lang="ru-RU" sz="2400" u="sng" dirty="0">
                <a:solidFill>
                  <a:srgbClr val="FF0000"/>
                </a:solidFill>
                <a:latin typeface="Times New Roman" panose="02020603050405020304" pitchFamily="18" charset="0"/>
                <a:cs typeface="Times New Roman" panose="02020603050405020304" pitchFamily="18" charset="0"/>
              </a:rPr>
              <a:t/>
            </a:r>
            <a:br>
              <a:rPr lang="ru-RU" sz="2400" u="sng" dirty="0">
                <a:solidFill>
                  <a:srgbClr val="FF0000"/>
                </a:solidFill>
                <a:latin typeface="Times New Roman" panose="02020603050405020304" pitchFamily="18" charset="0"/>
                <a:cs typeface="Times New Roman" panose="02020603050405020304" pitchFamily="18" charset="0"/>
              </a:rPr>
            </a:br>
            <a:endParaRPr lang="ru-RU" sz="2400"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r>
              <a:rPr lang="kk-KZ" sz="2800" dirty="0">
                <a:latin typeface="Times New Roman" panose="02020603050405020304" pitchFamily="18" charset="0"/>
                <a:cs typeface="Times New Roman" panose="02020603050405020304" pitchFamily="18" charset="0"/>
              </a:rPr>
              <a:t>1 Мәліметтер жиыны</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2 Аналогтық өнеркәсіп тізімін құру</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3 </a:t>
            </a:r>
            <a:r>
              <a:rPr lang="kk-KZ" sz="2800" dirty="0" smtClean="0">
                <a:latin typeface="Times New Roman" panose="02020603050405020304" pitchFamily="18" charset="0"/>
                <a:cs typeface="Times New Roman" panose="02020603050405020304" pitchFamily="18" charset="0"/>
              </a:rPr>
              <a:t>Қаржылық </a:t>
            </a:r>
            <a:r>
              <a:rPr lang="kk-KZ" sz="2800" dirty="0">
                <a:latin typeface="Times New Roman" panose="02020603050405020304" pitchFamily="18" charset="0"/>
                <a:cs typeface="Times New Roman" panose="02020603050405020304" pitchFamily="18" charset="0"/>
              </a:rPr>
              <a:t>сараптама</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4 Бағаланатын мультипликатор есебі</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5 Мультипликатор көлемін таңдау </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6 Соңғы бағаның көлемін анықтау</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7 Соңғы өзгертулерді еңгізу</a:t>
            </a:r>
            <a:endParaRPr lang="ru-RU" sz="2800" dirty="0">
              <a:latin typeface="Times New Roman" panose="02020603050405020304" pitchFamily="18" charset="0"/>
              <a:cs typeface="Times New Roman" panose="02020603050405020304" pitchFamily="18" charset="0"/>
            </a:endParaRP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3602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800" u="sng" dirty="0">
                <a:solidFill>
                  <a:srgbClr val="FF0000"/>
                </a:solidFill>
                <a:latin typeface="Times New Roman" panose="02020603050405020304" pitchFamily="18" charset="0"/>
                <a:cs typeface="Times New Roman" panose="02020603050405020304" pitchFamily="18" charset="0"/>
              </a:rPr>
              <a:t>Бизнестің бағалануына салыстырмалы түрде жақындау екі типті мәліметті қолдану  жатады:</a:t>
            </a:r>
            <a:r>
              <a:rPr lang="ru-RU" sz="2800" u="sng" dirty="0">
                <a:solidFill>
                  <a:srgbClr val="FF0000"/>
                </a:solidFill>
                <a:latin typeface="Times New Roman" panose="02020603050405020304" pitchFamily="18" charset="0"/>
                <a:cs typeface="Times New Roman" panose="02020603050405020304" pitchFamily="18" charset="0"/>
              </a:rPr>
              <a:t/>
            </a:r>
            <a:br>
              <a:rPr lang="ru-RU" sz="2800" u="sng" dirty="0">
                <a:solidFill>
                  <a:srgbClr val="FF0000"/>
                </a:solidFill>
                <a:latin typeface="Times New Roman" panose="02020603050405020304" pitchFamily="18" charset="0"/>
                <a:cs typeface="Times New Roman" panose="02020603050405020304" pitchFamily="18" charset="0"/>
              </a:rPr>
            </a:br>
            <a:endParaRPr lang="ru-RU" sz="2800"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lnSpcReduction="20000"/>
          </a:bodyPr>
          <a:lstStyle/>
          <a:p>
            <a:r>
              <a:rPr lang="kk-KZ" sz="1900" dirty="0">
                <a:latin typeface="Times New Roman" panose="02020603050405020304" pitchFamily="18" charset="0"/>
                <a:cs typeface="Times New Roman" panose="02020603050405020304" pitchFamily="18" charset="0"/>
              </a:rPr>
              <a:t>-нарықтық (бағалық) мәлімет</a:t>
            </a:r>
            <a:endParaRPr lang="ru-RU" sz="1900" dirty="0">
              <a:latin typeface="Times New Roman" panose="02020603050405020304" pitchFamily="18" charset="0"/>
              <a:cs typeface="Times New Roman" panose="02020603050405020304" pitchFamily="18" charset="0"/>
            </a:endParaRPr>
          </a:p>
          <a:p>
            <a:r>
              <a:rPr lang="kk-KZ" sz="1900" dirty="0">
                <a:latin typeface="Times New Roman" panose="02020603050405020304" pitchFamily="18" charset="0"/>
                <a:cs typeface="Times New Roman" panose="02020603050405020304" pitchFamily="18" charset="0"/>
              </a:rPr>
              <a:t>-қаржылық </a:t>
            </a:r>
            <a:r>
              <a:rPr lang="kk-KZ" sz="1900" dirty="0" smtClean="0">
                <a:latin typeface="Times New Roman" panose="02020603050405020304" pitchFamily="18" charset="0"/>
                <a:cs typeface="Times New Roman" panose="02020603050405020304" pitchFamily="18" charset="0"/>
              </a:rPr>
              <a:t>мәлімет</a:t>
            </a:r>
            <a:r>
              <a:rPr lang="ru-RU" sz="1900" dirty="0">
                <a:latin typeface="Times New Roman" panose="02020603050405020304" pitchFamily="18" charset="0"/>
                <a:cs typeface="Times New Roman" panose="02020603050405020304" pitchFamily="18" charset="0"/>
              </a:rPr>
              <a:t>.</a:t>
            </a:r>
            <a:endParaRPr lang="ru-RU" sz="1900" dirty="0">
              <a:latin typeface="Times New Roman" panose="02020603050405020304" pitchFamily="18" charset="0"/>
              <a:cs typeface="Times New Roman" panose="02020603050405020304" pitchFamily="18" charset="0"/>
            </a:endParaRPr>
          </a:p>
          <a:p>
            <a:pPr marL="0" indent="0">
              <a:buNone/>
            </a:pPr>
            <a:r>
              <a:rPr lang="kk-KZ" sz="1900" dirty="0">
                <a:latin typeface="Times New Roman" panose="02020603050405020304" pitchFamily="18" charset="0"/>
                <a:cs typeface="Times New Roman" panose="02020603050405020304" pitchFamily="18" charset="0"/>
              </a:rPr>
              <a:t>Компанияны салыстырмалы түрде таңдау үрдісі 3 кезеңмен жүреді:</a:t>
            </a:r>
            <a:endParaRPr lang="ru-RU" sz="1900" dirty="0">
              <a:latin typeface="Times New Roman" panose="02020603050405020304" pitchFamily="18" charset="0"/>
              <a:cs typeface="Times New Roman" panose="02020603050405020304" pitchFamily="18" charset="0"/>
            </a:endParaRPr>
          </a:p>
          <a:p>
            <a:r>
              <a:rPr lang="kk-KZ" sz="1900" u="sng" dirty="0">
                <a:solidFill>
                  <a:srgbClr val="FF0000"/>
                </a:solidFill>
                <a:latin typeface="Times New Roman" panose="02020603050405020304" pitchFamily="18" charset="0"/>
                <a:cs typeface="Times New Roman" panose="02020603050405020304" pitchFamily="18" charset="0"/>
              </a:rPr>
              <a:t>Бірінші кезеңде </a:t>
            </a:r>
            <a:r>
              <a:rPr lang="kk-KZ" sz="1900" dirty="0">
                <a:latin typeface="Times New Roman" panose="02020603050405020304" pitchFamily="18" charset="0"/>
                <a:cs typeface="Times New Roman" panose="02020603050405020304" pitchFamily="18" charset="0"/>
              </a:rPr>
              <a:t>«күдіктілер» тобы анықталады. Мұнда бағаланатын өнеркәсіппен бірге  өнеркәсіптің максималды саны кіреді.</a:t>
            </a:r>
            <a:endParaRPr lang="ru-RU" sz="1900" dirty="0">
              <a:latin typeface="Times New Roman" panose="02020603050405020304" pitchFamily="18" charset="0"/>
              <a:cs typeface="Times New Roman" panose="02020603050405020304" pitchFamily="18" charset="0"/>
            </a:endParaRPr>
          </a:p>
          <a:p>
            <a:r>
              <a:rPr lang="kk-KZ" sz="1900" u="sng" dirty="0">
                <a:solidFill>
                  <a:srgbClr val="FF0000"/>
                </a:solidFill>
                <a:latin typeface="Times New Roman" panose="02020603050405020304" pitchFamily="18" charset="0"/>
                <a:cs typeface="Times New Roman" panose="02020603050405020304" pitchFamily="18" charset="0"/>
              </a:rPr>
              <a:t>Екінші кезеңде </a:t>
            </a:r>
            <a:r>
              <a:rPr lang="kk-KZ" sz="1900" dirty="0">
                <a:latin typeface="Times New Roman" panose="02020603050405020304" pitchFamily="18" charset="0"/>
                <a:cs typeface="Times New Roman" panose="02020603050405020304" pitchFamily="18" charset="0"/>
              </a:rPr>
              <a:t>«кандидаттар» тізімі құрылады. Талдағыш адамға қосымша ресми мәліметтер керек. Ол оны өнеркәсіптен жинап алуы тиіс.</a:t>
            </a:r>
            <a:endParaRPr lang="ru-RU" sz="1900" dirty="0">
              <a:latin typeface="Times New Roman" panose="02020603050405020304" pitchFamily="18" charset="0"/>
              <a:cs typeface="Times New Roman" panose="02020603050405020304" pitchFamily="18" charset="0"/>
            </a:endParaRPr>
          </a:p>
          <a:p>
            <a:r>
              <a:rPr lang="kk-KZ" sz="1900" dirty="0">
                <a:latin typeface="Times New Roman" panose="02020603050405020304" pitchFamily="18" charset="0"/>
                <a:cs typeface="Times New Roman" panose="02020603050405020304" pitchFamily="18" charset="0"/>
              </a:rPr>
              <a:t>Біріншілік тізім кейбір фирмалардың қабылдамауының есбінен қысқартылуы тиіс.</a:t>
            </a:r>
            <a:endParaRPr lang="ru-RU" sz="1900" dirty="0">
              <a:latin typeface="Times New Roman" panose="02020603050405020304" pitchFamily="18" charset="0"/>
              <a:cs typeface="Times New Roman" panose="02020603050405020304" pitchFamily="18" charset="0"/>
            </a:endParaRPr>
          </a:p>
          <a:p>
            <a:r>
              <a:rPr lang="kk-KZ" sz="1900" u="sng" dirty="0">
                <a:solidFill>
                  <a:srgbClr val="FF0000"/>
                </a:solidFill>
                <a:latin typeface="Times New Roman" panose="02020603050405020304" pitchFamily="18" charset="0"/>
                <a:cs typeface="Times New Roman" panose="02020603050405020304" pitchFamily="18" charset="0"/>
              </a:rPr>
              <a:t>Үшінші кезеңде </a:t>
            </a:r>
            <a:r>
              <a:rPr lang="kk-KZ" sz="1900" dirty="0">
                <a:latin typeface="Times New Roman" panose="02020603050405020304" pitchFamily="18" charset="0"/>
                <a:cs typeface="Times New Roman" panose="02020603050405020304" pitchFamily="18" charset="0"/>
              </a:rPr>
              <a:t>соңғы аналог-бәсекелестердің тізімі құрылады. Өнеркәсіптің бұл тізімге кіруі қосымша мәліметтерді мұқият сараптаудың негізінде болады.</a:t>
            </a:r>
            <a:endParaRPr lang="ru-RU" sz="1900" dirty="0">
              <a:latin typeface="Times New Roman" panose="02020603050405020304" pitchFamily="18" charset="0"/>
              <a:cs typeface="Times New Roman" panose="02020603050405020304" pitchFamily="18" charset="0"/>
            </a:endParaRPr>
          </a:p>
          <a:p>
            <a:pPr marL="0" indent="0">
              <a:buNone/>
            </a:pPr>
            <a:r>
              <a:rPr lang="kk-KZ" sz="1900" dirty="0">
                <a:latin typeface="Times New Roman" panose="02020603050405020304" pitchFamily="18" charset="0"/>
                <a:cs typeface="Times New Roman" panose="02020603050405020304" pitchFamily="18" charset="0"/>
              </a:rPr>
              <a:t>Салыстырмалы белгі құрамы бағалау шарттарымен, амал және тәсілдермен, қажетті мәліметпен, жұмысты істеген бағалаушымен анықталады. </a:t>
            </a:r>
            <a:endParaRPr lang="ru-RU" sz="19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6737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u="sng" dirty="0">
                <a:solidFill>
                  <a:srgbClr val="FF0000"/>
                </a:solidFill>
                <a:latin typeface="Times New Roman" panose="02020603050405020304" pitchFamily="18" charset="0"/>
                <a:cs typeface="Times New Roman" panose="02020603050405020304" pitchFamily="18" charset="0"/>
              </a:rPr>
              <a:t>Негізгі аналог-компанияларды таңдаудың критерийлері</a:t>
            </a:r>
            <a:r>
              <a:rPr lang="ru-RU" dirty="0"/>
              <a:t/>
            </a:r>
            <a:br>
              <a:rPr lang="ru-RU" dirty="0"/>
            </a:br>
            <a:endParaRPr lang="ru-RU" dirty="0"/>
          </a:p>
        </p:txBody>
      </p:sp>
      <p:sp>
        <p:nvSpPr>
          <p:cNvPr id="3" name="Объект 2"/>
          <p:cNvSpPr>
            <a:spLocks noGrp="1"/>
          </p:cNvSpPr>
          <p:nvPr>
            <p:ph idx="1"/>
          </p:nvPr>
        </p:nvSpPr>
        <p:spPr>
          <a:xfrm>
            <a:off x="677334" y="1790163"/>
            <a:ext cx="8596668" cy="4251199"/>
          </a:xfrm>
        </p:spPr>
        <p:txBody>
          <a:bodyPr/>
          <a:lstStyle/>
          <a:p>
            <a:r>
              <a:rPr lang="kk-KZ" sz="2000" dirty="0">
                <a:latin typeface="Times New Roman" panose="02020603050405020304" pitchFamily="18" charset="0"/>
                <a:cs typeface="Times New Roman" panose="02020603050405020304" pitchFamily="18" charset="0"/>
              </a:rPr>
              <a:t>1) Салалық ұқсастық. Диверсификация мөлшері, өндірілетін тауарлардың өзара ауыстырмалығы, бір экономикалық факторға бағынушылық, бағаланатын компанияның экономикалық дамуы.</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2) Мөлшер. Географиялық диверсификация,  біршама жеңілдіктер, ұқсас тауарлардың бағалық ерекшеліктері.</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3) Дамудың өсу жетістігі</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4) Финанстық тәуекел. Капитал құрылымы, несие беру.</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5) Менеджмент сапасы.</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Салалық стастика негзде көрсетлген бизнестің  бағдарлау  формуласының көрсеткішінің  салалық коэффициент тәсілін есептеуге болады.</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828341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400" b="1" i="1" u="sng" dirty="0">
                <a:solidFill>
                  <a:srgbClr val="FF0000"/>
                </a:solidFill>
                <a:latin typeface="Times New Roman" panose="02020603050405020304" pitchFamily="18" charset="0"/>
                <a:cs typeface="Times New Roman" panose="02020603050405020304" pitchFamily="18" charset="0"/>
              </a:rPr>
              <a:t>3.Салыстырмалы тәсілдегі  бағалық  мультипликаторлар</a:t>
            </a:r>
            <a:endParaRPr lang="ru-RU" sz="2400"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3" y="2160589"/>
            <a:ext cx="9252277" cy="3880773"/>
          </a:xfrm>
        </p:spPr>
        <p:txBody>
          <a:bodyPr/>
          <a:lstStyle/>
          <a:p>
            <a:pPr algn="just"/>
            <a:r>
              <a:rPr lang="kk-KZ" sz="2400" dirty="0">
                <a:latin typeface="Times New Roman" panose="02020603050405020304" pitchFamily="18" charset="0"/>
                <a:cs typeface="Times New Roman" panose="02020603050405020304" pitchFamily="18" charset="0"/>
              </a:rPr>
              <a:t>Бағалық мультипликатор дегеніміз  өндірістің нарықтық бағасы  акция мен финанстық қорды қатысын көрсететін  коэффициент. Бағалау мультипликаторының финанстық қоры, өлшегіш,  өнеркәсіптің финанстық әрекетінің нәтижесін , соның ішінде  пайда, ақша ағымы,  орындалуыдан түскен пайданы айтамыз. </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	Бағалаудың практикалық түрінде екі мультипликатор қолданлады: интервалды және лезде. </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906710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98491"/>
            <a:ext cx="8596668" cy="5242872"/>
          </a:xfrm>
        </p:spPr>
        <p:txBody>
          <a:bodyPr/>
          <a:lstStyle/>
          <a:p>
            <a:pPr marL="0" indent="0">
              <a:buNone/>
            </a:pPr>
            <a:r>
              <a:rPr lang="kk-KZ" b="1" i="1" u="sng" dirty="0">
                <a:solidFill>
                  <a:srgbClr val="FF0000"/>
                </a:solidFill>
                <a:latin typeface="Times New Roman" panose="02020603050405020304" pitchFamily="18" charset="0"/>
                <a:cs typeface="Times New Roman" panose="02020603050405020304" pitchFamily="18" charset="0"/>
              </a:rPr>
              <a:t>Интервалды мультипликаторға жататындар</a:t>
            </a:r>
            <a:r>
              <a:rPr lang="kk-KZ" dirty="0"/>
              <a:t>:</a:t>
            </a:r>
            <a:endParaRPr lang="ru-RU" dirty="0"/>
          </a:p>
          <a:p>
            <a:pPr lvl="0"/>
            <a:r>
              <a:rPr lang="kk-KZ" sz="2400" dirty="0">
                <a:latin typeface="Times New Roman" panose="02020603050405020304" pitchFamily="18" charset="0"/>
                <a:cs typeface="Times New Roman" panose="02020603050405020304" pitchFamily="18" charset="0"/>
              </a:rPr>
              <a:t>Баға/ пайда;</a:t>
            </a:r>
            <a:endParaRPr lang="ru-RU" sz="2400" dirty="0">
              <a:latin typeface="Times New Roman" panose="02020603050405020304" pitchFamily="18" charset="0"/>
              <a:cs typeface="Times New Roman" panose="02020603050405020304" pitchFamily="18" charset="0"/>
            </a:endParaRPr>
          </a:p>
          <a:p>
            <a:pPr lvl="0"/>
            <a:r>
              <a:rPr lang="kk-KZ" sz="2400" dirty="0">
                <a:latin typeface="Times New Roman" panose="02020603050405020304" pitchFamily="18" charset="0"/>
                <a:cs typeface="Times New Roman" panose="02020603050405020304" pitchFamily="18" charset="0"/>
              </a:rPr>
              <a:t>Баға/ақша ағымы;</a:t>
            </a:r>
            <a:endParaRPr lang="ru-RU" sz="2400" dirty="0">
              <a:latin typeface="Times New Roman" panose="02020603050405020304" pitchFamily="18" charset="0"/>
              <a:cs typeface="Times New Roman" panose="02020603050405020304" pitchFamily="18" charset="0"/>
            </a:endParaRPr>
          </a:p>
          <a:p>
            <a:pPr lvl="0"/>
            <a:r>
              <a:rPr lang="kk-KZ" sz="2400" dirty="0">
                <a:latin typeface="Times New Roman" panose="02020603050405020304" pitchFamily="18" charset="0"/>
                <a:cs typeface="Times New Roman" panose="02020603050405020304" pitchFamily="18" charset="0"/>
              </a:rPr>
              <a:t>Баға/дивидентті төлем;</a:t>
            </a:r>
            <a:endParaRPr lang="ru-RU" sz="2400" dirty="0">
              <a:latin typeface="Times New Roman" panose="02020603050405020304" pitchFamily="18" charset="0"/>
              <a:cs typeface="Times New Roman" panose="02020603050405020304" pitchFamily="18" charset="0"/>
            </a:endParaRPr>
          </a:p>
          <a:p>
            <a:pPr lvl="0"/>
            <a:r>
              <a:rPr lang="kk-KZ" sz="2400" dirty="0">
                <a:latin typeface="Times New Roman" panose="02020603050405020304" pitchFamily="18" charset="0"/>
                <a:cs typeface="Times New Roman" panose="02020603050405020304" pitchFamily="18" charset="0"/>
              </a:rPr>
              <a:t>Баға/ түсім.</a:t>
            </a:r>
            <a:endParaRPr lang="ru-RU" sz="2400" dirty="0">
              <a:latin typeface="Times New Roman" panose="02020603050405020304" pitchFamily="18" charset="0"/>
              <a:cs typeface="Times New Roman" panose="02020603050405020304" pitchFamily="18" charset="0"/>
            </a:endParaRPr>
          </a:p>
          <a:p>
            <a:pPr marL="0" indent="0">
              <a:buNone/>
            </a:pPr>
            <a:r>
              <a:rPr lang="kk-KZ" sz="2000" b="1" i="1" u="sng" dirty="0">
                <a:solidFill>
                  <a:srgbClr val="FF0000"/>
                </a:solidFill>
                <a:latin typeface="Times New Roman" panose="02020603050405020304" pitchFamily="18" charset="0"/>
                <a:cs typeface="Times New Roman" panose="02020603050405020304" pitchFamily="18" charset="0"/>
              </a:rPr>
              <a:t>Лездік мультипликаторға жататындар:</a:t>
            </a:r>
            <a:endParaRPr lang="ru-RU" sz="2000" b="1" i="1" u="sng" dirty="0">
              <a:solidFill>
                <a:srgbClr val="FF0000"/>
              </a:solidFill>
              <a:latin typeface="Times New Roman" panose="02020603050405020304" pitchFamily="18" charset="0"/>
              <a:cs typeface="Times New Roman" panose="02020603050405020304" pitchFamily="18" charset="0"/>
            </a:endParaRPr>
          </a:p>
          <a:p>
            <a:pPr lvl="0"/>
            <a:r>
              <a:rPr lang="kk-KZ" sz="2400" dirty="0">
                <a:latin typeface="Times New Roman" panose="02020603050405020304" pitchFamily="18" charset="0"/>
                <a:cs typeface="Times New Roman" panose="02020603050405020304" pitchFamily="18" charset="0"/>
              </a:rPr>
              <a:t>Баға/ активтердің баланстік бағасы</a:t>
            </a:r>
            <a:endParaRPr lang="ru-RU" sz="2400" dirty="0">
              <a:latin typeface="Times New Roman" panose="02020603050405020304" pitchFamily="18" charset="0"/>
              <a:cs typeface="Times New Roman" panose="02020603050405020304" pitchFamily="18" charset="0"/>
            </a:endParaRPr>
          </a:p>
          <a:p>
            <a:pPr lvl="0"/>
            <a:r>
              <a:rPr lang="kk-KZ" sz="2400" dirty="0">
                <a:latin typeface="Times New Roman" panose="02020603050405020304" pitchFamily="18" charset="0"/>
                <a:cs typeface="Times New Roman" panose="02020603050405020304" pitchFamily="18" charset="0"/>
              </a:rPr>
              <a:t>Баға/ активтің таза бағасы</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881107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05307"/>
            <a:ext cx="8596668" cy="5436055"/>
          </a:xfrm>
        </p:spPr>
        <p:txBody>
          <a:bodyPr/>
          <a:lstStyle/>
          <a:p>
            <a:pPr algn="just"/>
            <a:r>
              <a:rPr lang="kk-KZ" sz="2000" b="1" i="1" u="sng" dirty="0">
                <a:solidFill>
                  <a:srgbClr val="FF0000"/>
                </a:solidFill>
                <a:latin typeface="Times New Roman" panose="02020603050405020304" pitchFamily="18" charset="0"/>
                <a:cs typeface="Times New Roman" panose="02020603050405020304" pitchFamily="18" charset="0"/>
              </a:rPr>
              <a:t>Мультипликаторды орындалуының баға/ пайда</a:t>
            </a:r>
            <a:r>
              <a:rPr lang="kk-KZ" sz="2000" dirty="0">
                <a:latin typeface="Times New Roman" panose="02020603050405020304" pitchFamily="18" charset="0"/>
                <a:cs typeface="Times New Roman" panose="02020603050405020304" pitchFamily="18" charset="0"/>
              </a:rPr>
              <a:t>сы. Бұл мультиплиатор түрі  </a:t>
            </a:r>
            <a:r>
              <a:rPr lang="kk-KZ" sz="2000" dirty="0" smtClean="0">
                <a:latin typeface="Times New Roman" panose="02020603050405020304" pitchFamily="18" charset="0"/>
                <a:cs typeface="Times New Roman" panose="02020603050405020304" pitchFamily="18" charset="0"/>
              </a:rPr>
              <a:t>көп қолданылмайды</a:t>
            </a:r>
            <a:r>
              <a:rPr lang="kk-KZ" sz="2000" dirty="0">
                <a:latin typeface="Times New Roman" panose="02020603050405020304" pitchFamily="18" charset="0"/>
                <a:cs typeface="Times New Roman" panose="02020603050405020304" pitchFamily="18" charset="0"/>
              </a:rPr>
              <a:t>, негізінен  басқа  тәсілдерден алған нәтиженің объективтілігін текеруде қолданылады.</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	Жақсы нәтижені өнеркәсіптің қызмет еуінде(жарнама, сақтандыру, дәстүрлі қызметтер және т.б) береді. Осы мультипликатордың ерекшелігі  оның әмбебаптығында, яғни  бағалаушы күрделі түзету жұмыстарынан босатады, бұл есептеушілір баға/ түсім мультипликаторында болады. Баға/ пайда мультипликаторы орындалу кезінде  бугалтерлік есеп тәсіліне тәуелді болмайды.</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	</a:t>
            </a:r>
            <a:r>
              <a:rPr lang="kk-KZ" sz="2000" b="1" i="1" u="sng" dirty="0">
                <a:solidFill>
                  <a:srgbClr val="FF0000"/>
                </a:solidFill>
                <a:latin typeface="Times New Roman" panose="02020603050405020304" pitchFamily="18" charset="0"/>
                <a:cs typeface="Times New Roman" panose="02020603050405020304" pitchFamily="18" charset="0"/>
              </a:rPr>
              <a:t>Баға/түсім мультипликаторы</a:t>
            </a:r>
            <a:r>
              <a:rPr lang="kk-KZ" sz="2000" dirty="0">
                <a:latin typeface="Times New Roman" panose="02020603050405020304" pitchFamily="18" charset="0"/>
                <a:cs typeface="Times New Roman" panose="02020603050405020304" pitchFamily="18" charset="0"/>
              </a:rPr>
              <a:t> бугалтерлік ееп тәсіліне байланысты. Сондықтанда аналог ретінде  шетелдік компания кіріскен болса, онда  түсімді бірегей  стандартқа реттелген жөн болады.  Барлық түзетулерді орындағаннан кейін ғана мультипликаторды қолдануға мүмкіндік беретін бірегей  деңгейге жетуге болады.</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76735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48545" y="846944"/>
            <a:ext cx="8596668" cy="4948549"/>
          </a:xfrm>
        </p:spPr>
        <p:txBody>
          <a:bodyPr>
            <a:normAutofit/>
          </a:bodyPr>
          <a:lstStyle/>
          <a:p>
            <a:r>
              <a:rPr lang="kk-KZ" sz="2000" dirty="0">
                <a:latin typeface="Times New Roman" panose="02020603050405020304" pitchFamily="18" charset="0"/>
                <a:cs typeface="Times New Roman" panose="02020603050405020304" pitchFamily="18" charset="0"/>
              </a:rPr>
              <a:t>Мультипликаторды  есептеуде қор есебінде тек  бағалау күнінің алдындағы жылдың түсімі ғана қолданылмайды. Бағалаушы  соңғы  бес жыл  ішіндегі түсімінің орташасын бөлуге болады.</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	Бағалау аралығы берілген  ақпаратқа орай және түсім динамикасындағы негізгі тежелу тенденциясы, төтенше жағдай кезінде көбеюі немесе азаюы мүмкін.</a:t>
            </a:r>
            <a:endParaRPr lang="ru-RU" sz="2000" dirty="0">
              <a:latin typeface="Times New Roman" panose="02020603050405020304" pitchFamily="18" charset="0"/>
              <a:cs typeface="Times New Roman" panose="02020603050405020304" pitchFamily="18" charset="0"/>
            </a:endParaRPr>
          </a:p>
          <a:p>
            <a:r>
              <a:rPr lang="kk-KZ" sz="2000" b="1" i="1" u="sng" dirty="0">
                <a:solidFill>
                  <a:srgbClr val="FF0000"/>
                </a:solidFill>
                <a:latin typeface="Times New Roman" panose="02020603050405020304" pitchFamily="18" charset="0"/>
                <a:cs typeface="Times New Roman" panose="02020603050405020304" pitchFamily="18" charset="0"/>
              </a:rPr>
              <a:t>	Баға/ақша ағымының мультипликатор </a:t>
            </a:r>
            <a:r>
              <a:rPr lang="kk-KZ" sz="2000" dirty="0">
                <a:latin typeface="Times New Roman" panose="02020603050405020304" pitchFamily="18" charset="0"/>
                <a:cs typeface="Times New Roman" panose="02020603050405020304" pitchFamily="18" charset="0"/>
              </a:rPr>
              <a:t>есебінің қорлық түсімі өрсеткіші болып аударылған сомма жарнасы болып келеді.  Соған сәйкес, сараптамашы мультипликатордың бірнеше нұсқасын қолдануына болады.</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	</a:t>
            </a:r>
            <a:r>
              <a:rPr lang="kk-KZ" sz="2000" b="1" i="1" u="sng" dirty="0">
                <a:solidFill>
                  <a:srgbClr val="FF0000"/>
                </a:solidFill>
                <a:latin typeface="Times New Roman" panose="02020603050405020304" pitchFamily="18" charset="0"/>
                <a:cs typeface="Times New Roman" panose="02020603050405020304" pitchFamily="18" charset="0"/>
              </a:rPr>
              <a:t>Баға/дивиденд мультиликаторы</a:t>
            </a:r>
            <a:r>
              <a:rPr lang="kk-KZ" sz="2000" dirty="0">
                <a:latin typeface="Times New Roman" panose="02020603050405020304" pitchFamily="18" charset="0"/>
                <a:cs typeface="Times New Roman" panose="02020603050405020304" pitchFamily="18" charset="0"/>
              </a:rPr>
              <a:t>. Берілген мультипликатор нақты  төленген дивидент қоры немесе потенциалды дивидент төлемі негізінде есептелінеді.  Потенциалды дивидет деп  таза түзімге пайызбен алынған  аналогты өнеркәсәптегі топтардың дивидентті төлемін айтамыз.</a:t>
            </a:r>
            <a:endParaRPr lang="ru-RU" sz="2000" dirty="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248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08339"/>
            <a:ext cx="8596668" cy="5333024"/>
          </a:xfrm>
        </p:spPr>
        <p:txBody>
          <a:bodyPr>
            <a:noAutofit/>
          </a:bodyPr>
          <a:lstStyle/>
          <a:p>
            <a:pPr algn="just"/>
            <a:r>
              <a:rPr lang="kk-KZ" sz="2000" dirty="0">
                <a:latin typeface="Times New Roman" panose="02020603050405020304" pitchFamily="18" charset="0"/>
                <a:cs typeface="Times New Roman" panose="02020603050405020304" pitchFamily="18" charset="0"/>
              </a:rPr>
              <a:t> Осы немесе басқада мультипликатордың қолданылуы бағалау мақсатына байланысты . Егерде  бағалау өнеркәсіптен тоқтату мақсатында жүргізілсе,  онда дивидент төлеудің  еш мағынасы жоқ, өйткені ол қарапайым шаруашылық тәртінде өзінің өмір сүруін тоқтатуы мүмкін. Бақылау пакетін бағалау кезінде бағалаушы потенциалды  дивидентке бағдар жүргізеді, өйткені инвестор дивиденттік саясаттың нәтижесін шығаруға құқылы.</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Берілген  мультипликатор ақпаратты есептеу  керектігіне қарамастан сирек қолданылады.</a:t>
            </a:r>
            <a:endParaRPr lang="ru-RU" sz="2000" dirty="0">
              <a:latin typeface="Times New Roman" panose="02020603050405020304" pitchFamily="18" charset="0"/>
              <a:cs typeface="Times New Roman" panose="02020603050405020304" pitchFamily="18" charset="0"/>
            </a:endParaRPr>
          </a:p>
          <a:p>
            <a:pPr algn="just"/>
            <a:r>
              <a:rPr lang="kk-KZ" sz="2000" b="1" i="1" u="sng" dirty="0">
                <a:solidFill>
                  <a:srgbClr val="FF0000"/>
                </a:solidFill>
                <a:latin typeface="Times New Roman" panose="02020603050405020304" pitchFamily="18" charset="0"/>
                <a:cs typeface="Times New Roman" panose="02020603050405020304" pitchFamily="18" charset="0"/>
              </a:rPr>
              <a:t>Мультипликатор баға/баланстық құн</a:t>
            </a:r>
            <a:r>
              <a:rPr lang="kk-KZ" sz="2000" dirty="0">
                <a:latin typeface="Times New Roman" panose="02020603050405020304" pitchFamily="18" charset="0"/>
                <a:cs typeface="Times New Roman" panose="02020603050405020304" pitchFamily="18" charset="0"/>
              </a:rPr>
              <a:t>. Финанстық база түрінде есептеу үшін салыстырмалы компаниялардың баланстық құны қолданылады.</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Берілген мультипликатордың үйлесімді  қолдану сферасы- холдингтік компаниялардың бағасы немесе үлкен акция пакетін тез орналастыру.Есептеу үшін финанстық база бағаланатын компанияның таза активтері мен салыстырмалы компаниялар болып табылады. Негізін компанияның баланстық есептерін, сонымен қатар тек активтердің есептеу нәтижесінде алған мөлшері. </a:t>
            </a:r>
            <a:endParaRPr lang="ru-RU" sz="2000" dirty="0">
              <a:latin typeface="Times New Roman" panose="02020603050405020304" pitchFamily="18" charset="0"/>
              <a:cs typeface="Times New Roman" panose="02020603050405020304" pitchFamily="18" charset="0"/>
            </a:endParaRP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6531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05307"/>
            <a:ext cx="8596668" cy="5436055"/>
          </a:xfrm>
        </p:spPr>
        <p:txBody>
          <a:bodyPr/>
          <a:lstStyle/>
          <a:p>
            <a:r>
              <a:rPr lang="kk-KZ" sz="2000" b="1" i="1" u="sng" dirty="0">
                <a:solidFill>
                  <a:srgbClr val="FF0000"/>
                </a:solidFill>
                <a:latin typeface="Times New Roman" panose="02020603050405020304" pitchFamily="18" charset="0"/>
                <a:cs typeface="Times New Roman" panose="02020603050405020304" pitchFamily="18" charset="0"/>
              </a:rPr>
              <a:t>Мультипликатор баға/ активтердің таза құны. </a:t>
            </a:r>
            <a:r>
              <a:rPr lang="kk-KZ" sz="2000" dirty="0">
                <a:latin typeface="Times New Roman" panose="02020603050405020304" pitchFamily="18" charset="0"/>
                <a:cs typeface="Times New Roman" panose="02020603050405020304" pitchFamily="18" charset="0"/>
              </a:rPr>
              <a:t>Оны келесі талаптар орындалғанда қолданылады: </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Бағаланаты компания меншіінде маңазды салымға ие: қозғалмайын мүлік, бағалы қағаздар, газ немесе мұнай құрылғылары.</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Компанияның негізгі мақсаты сақтау, сатып алу және сату болып табылады. Басқару және жұмыс перонлдары өнімге аз ғана құн қосады. </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Мультипликаторды қолдану кезінде </a:t>
            </a:r>
            <a:r>
              <a:rPr lang="kk-KZ" sz="2000" b="1" i="1" u="sng" dirty="0">
                <a:solidFill>
                  <a:srgbClr val="FF0000"/>
                </a:solidFill>
                <a:latin typeface="Times New Roman" panose="02020603050405020304" pitchFamily="18" charset="0"/>
                <a:cs typeface="Times New Roman" panose="02020603050405020304" pitchFamily="18" charset="0"/>
              </a:rPr>
              <a:t>баға/ активтің таза құны </a:t>
            </a:r>
            <a:r>
              <a:rPr lang="kk-KZ" sz="2000" dirty="0">
                <a:latin typeface="Times New Roman" panose="02020603050405020304" pitchFamily="18" charset="0"/>
                <a:cs typeface="Times New Roman" panose="02020603050405020304" pitchFamily="18" charset="0"/>
              </a:rPr>
              <a:t>бағалайтынға қажет: </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Салыстырулар мен бағаланатын компанияның кіріс үлесін орындалғаннан шыққан пайдамен салыстырып, сараптау, өйткені аяққы жылда кіріс сату-сатып алу  шешімінде жасанды өсімге ие болуы мүмкін.</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барлық берілген салыстырылған компаниялардың актив құрамын оқу, әр түрлі классификация белгілерін қолдана отырып.  </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барлық  компаниялардың таза активтеріне сараптама жасау.</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856672444"/>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45</TotalTime>
  <Words>784</Words>
  <Application>Microsoft Office PowerPoint</Application>
  <PresentationFormat>Широкоэкранный</PresentationFormat>
  <Paragraphs>70</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Times New Roman</vt:lpstr>
      <vt:lpstr>Trebuchet MS</vt:lpstr>
      <vt:lpstr>Wingdings 3</vt:lpstr>
      <vt:lpstr>Грань</vt:lpstr>
      <vt:lpstr>Тақырып 4   Бизнесті бағалаудың салыстырмалы әдісі. </vt:lpstr>
      <vt:lpstr>Қарастырылатын сұрақтар:</vt:lpstr>
      <vt:lpstr>Бизнесті бағалауда салыстырмалы әдісінің мәні. </vt:lpstr>
      <vt:lpstr>Презентация PowerPoint</vt:lpstr>
      <vt:lpstr>2.Бизнесті бағалаудағы салыстырмалы тәсілның негізгі әдістері</vt:lpstr>
      <vt:lpstr>Нарық капиталының алгоритм әдісі келесіге келтіріледі. </vt:lpstr>
      <vt:lpstr>Аналог-компания және келісім тәсілі өнеркәсіпті бағалау үрдісі келесі негізгі сатылардан тұрады: </vt:lpstr>
      <vt:lpstr>Бизнестің бағалануына салыстырмалы түрде жақындау екі типті мәліметті қолдану  жатады: </vt:lpstr>
      <vt:lpstr>Негізгі аналог-компанияларды таңдаудың критерийлері </vt:lpstr>
      <vt:lpstr>3.Салыстырмалы тәсілдегі  бағалық  мультипликаторлар</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4   Бизнесті бағалаудың салыстырмалы әдісі.</dc:title>
  <dc:creator>Пользователь Windows</dc:creator>
  <cp:lastModifiedBy>Пользователь Windows</cp:lastModifiedBy>
  <cp:revision>4</cp:revision>
  <dcterms:created xsi:type="dcterms:W3CDTF">2020-10-06T12:43:47Z</dcterms:created>
  <dcterms:modified xsi:type="dcterms:W3CDTF">2020-10-06T13:29:18Z</dcterms:modified>
</cp:coreProperties>
</file>